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3"/>
    <p:sldId id="259" r:id="rId4"/>
    <p:sldId id="277" r:id="rId5"/>
    <p:sldId id="266" r:id="rId6"/>
    <p:sldId id="257" r:id="rId7"/>
    <p:sldId id="261" r:id="rId8"/>
    <p:sldId id="262" r:id="rId9"/>
    <p:sldId id="263" r:id="rId10"/>
    <p:sldId id="264" r:id="rId11"/>
    <p:sldId id="265" r:id="rId12"/>
    <p:sldId id="260" r:id="rId13"/>
    <p:sldId id="258" r:id="rId14"/>
    <p:sldId id="276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42280" y="1729105"/>
            <a:ext cx="6460490" cy="3869690"/>
          </a:xfrm>
        </p:spPr>
        <p:txBody>
          <a:bodyPr>
            <a:normAutofit fontScale="90000"/>
          </a:bodyPr>
          <a:p>
            <a:r>
              <a:rPr lang="ru-RU" altLang="en-US" b="1">
                <a:latin typeface="Constantia" panose="02030602050306030303" charset="0"/>
                <a:cs typeface="Constantia" panose="02030602050306030303" charset="0"/>
              </a:rPr>
              <a:t>Нечаенко Елена Сергеевна</a:t>
            </a:r>
            <a:endParaRPr lang="ru-RU" altLang="en-US" b="1">
              <a:latin typeface="Constantia" panose="02030602050306030303" charset="0"/>
              <a:cs typeface="Constantia" panose="02030602050306030303" charset="0"/>
            </a:endParaRPr>
          </a:p>
          <a:p>
            <a:endParaRPr lang="ru-RU" altLang="en-US" b="1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Структурное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подразделение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библиотечной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деятельности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Волчихинская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межпоселенческая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модельная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библиотека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МКУК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ВМФКЦ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»</a:t>
            </a:r>
            <a:endParaRPr lang="en-US" altLang="en-US">
              <a:latin typeface="Constantia" panose="02030602050306030303" charset="0"/>
              <a:cs typeface="Constantia" panose="02030602050306030303" charset="0"/>
            </a:endParaRPr>
          </a:p>
          <a:p>
            <a:endParaRPr lang="en-US" altLang="en-US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Заведующий сектором по работе с детьми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Номинация: «Лучший библиотечный работник»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6" name="Изображение 5" descr="я"/>
          <p:cNvPicPr>
            <a:picLocks noChangeAspect="1"/>
          </p:cNvPicPr>
          <p:nvPr/>
        </p:nvPicPr>
        <p:blipFill>
          <a:blip r:embed="rId1"/>
          <a:srcRect t="2500" b="-1250"/>
          <a:stretch>
            <a:fillRect/>
          </a:stretch>
        </p:blipFill>
        <p:spPr>
          <a:xfrm>
            <a:off x="267335" y="142875"/>
            <a:ext cx="5002530" cy="65735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" y="130175"/>
            <a:ext cx="11449685" cy="2397760"/>
          </a:xfrm>
        </p:spPr>
        <p:txBody>
          <a:bodyPr>
            <a:normAutofit/>
          </a:bodyPr>
          <a:p>
            <a:pPr algn="just"/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	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Районный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конкурс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-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литературный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герой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ru-RU" sz="1800">
                <a:latin typeface="Constantia" panose="02030602050306030303" charset="0"/>
                <a:cs typeface="Constantia" panose="02030602050306030303" charset="0"/>
              </a:rPr>
              <a:t>.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М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было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разработано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положение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участие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принимали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все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библиотеки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Дети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читали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художественные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произведение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отечественных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зарубежных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авторов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наизусть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  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Цель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данного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мероприятия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развивать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литературно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-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творческие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способности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детей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путём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привлечения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процессу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популяризировать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чтения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среди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детей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</a:t>
            </a:r>
            <a:br>
              <a:rPr lang="en-US" altLang="ru-RU" sz="1800">
                <a:latin typeface="Constantia" panose="02030602050306030303" charset="0"/>
                <a:cs typeface="Constantia" panose="02030602050306030303" charset="0"/>
              </a:rPr>
            </a:b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Приняли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участие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ребята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из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12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населённых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пунктов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Волчихинского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</a:t>
            </a:r>
            <a:br>
              <a:rPr lang="en-US" altLang="ru-RU" sz="2000">
                <a:latin typeface="Constantia" panose="02030602050306030303" charset="0"/>
                <a:cs typeface="Constantia" panose="02030602050306030303" charset="0"/>
              </a:rPr>
            </a:br>
            <a:endParaRPr lang="en-US" altLang="ru-RU" sz="200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7" name="Изображение 6" descr="2025-01-30_15-26-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2901950"/>
            <a:ext cx="2848610" cy="3646170"/>
          </a:xfrm>
          <a:prstGeom prst="rect">
            <a:avLst/>
          </a:prstGeom>
        </p:spPr>
      </p:pic>
      <p:pic>
        <p:nvPicPr>
          <p:cNvPr id="8" name="Изображение 7" descr="2025-01-30_15-26-18"/>
          <p:cNvPicPr>
            <a:picLocks noChangeAspect="1"/>
          </p:cNvPicPr>
          <p:nvPr/>
        </p:nvPicPr>
        <p:blipFill>
          <a:blip r:embed="rId2"/>
          <a:srcRect r="1273"/>
          <a:stretch>
            <a:fillRect/>
          </a:stretch>
        </p:blipFill>
        <p:spPr>
          <a:xfrm>
            <a:off x="3191510" y="2901315"/>
            <a:ext cx="3053080" cy="3645535"/>
          </a:xfrm>
          <a:prstGeom prst="rect">
            <a:avLst/>
          </a:prstGeom>
        </p:spPr>
      </p:pic>
      <p:pic>
        <p:nvPicPr>
          <p:cNvPr id="9" name="Изображение 8" descr="2025-01-30_15-26-09"/>
          <p:cNvPicPr>
            <a:picLocks noChangeAspect="1"/>
          </p:cNvPicPr>
          <p:nvPr/>
        </p:nvPicPr>
        <p:blipFill>
          <a:blip r:embed="rId3"/>
          <a:srcRect l="2390" r="2435"/>
          <a:stretch>
            <a:fillRect/>
          </a:stretch>
        </p:blipFill>
        <p:spPr>
          <a:xfrm>
            <a:off x="6244590" y="2900680"/>
            <a:ext cx="2902585" cy="3646170"/>
          </a:xfrm>
          <a:prstGeom prst="rect">
            <a:avLst/>
          </a:prstGeom>
        </p:spPr>
      </p:pic>
      <p:pic>
        <p:nvPicPr>
          <p:cNvPr id="10" name="Изображение 9" descr="2025-01-30_15-26-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540" y="2901950"/>
            <a:ext cx="2878455" cy="36455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95450" y="0"/>
            <a:ext cx="9144000" cy="600075"/>
          </a:xfrm>
        </p:spPr>
        <p:txBody>
          <a:bodyPr/>
          <a:p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Имеющиеся награды</a:t>
            </a:r>
            <a:endParaRPr lang="ru-RU" altLang="en-US" sz="180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6" name="Изображение 5" descr="WhatsApp Image 2025-01-30 at 14.29.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328295" y="1062355"/>
            <a:ext cx="5513705" cy="3997960"/>
          </a:xfrm>
          <a:prstGeom prst="rect">
            <a:avLst/>
          </a:prstGeom>
        </p:spPr>
      </p:pic>
      <p:pic>
        <p:nvPicPr>
          <p:cNvPr id="7" name="Изображение 6" descr="WhatsApp Image 2025-01-30 at 14.29.36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10" y="304800"/>
            <a:ext cx="4134485" cy="541718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29260" y="5817870"/>
            <a:ext cx="4187825" cy="939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Приказ №19л от 23.03.2018 Почетная грамота отдела Администрации Волчихинского района по культуре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531735" y="5728335"/>
            <a:ext cx="4587240" cy="1129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Распоряжение №35Р  от 30.03.2023г. Благодарственное письмо Администрации Волчихинского района Алтайского края</a:t>
            </a:r>
            <a:r>
              <a:rPr lang="ru-RU" altLang="en-US"/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35" y="-635"/>
            <a:ext cx="12191365" cy="6858635"/>
          </a:xfrm>
        </p:spPr>
        <p:txBody>
          <a:bodyPr/>
          <a:p>
            <a:pPr algn="just"/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endParaRPr lang="ru-RU" altLang="en-US"/>
          </a:p>
        </p:txBody>
      </p:sp>
      <p:pic>
        <p:nvPicPr>
          <p:cNvPr id="7" name="Изображение 6" descr="WhatsApp Image 2025-01-16 at 12.24.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355" y="1855470"/>
            <a:ext cx="2914015" cy="3723005"/>
          </a:xfrm>
          <a:prstGeom prst="rect">
            <a:avLst/>
          </a:prstGeom>
        </p:spPr>
      </p:pic>
      <p:pic>
        <p:nvPicPr>
          <p:cNvPr id="9" name="Изображение 8" descr="WhatsApp Image 2025-01-15 at 10.41.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" y="1269365"/>
            <a:ext cx="2762250" cy="3620770"/>
          </a:xfrm>
          <a:prstGeom prst="rect">
            <a:avLst/>
          </a:prstGeom>
        </p:spPr>
      </p:pic>
      <p:pic>
        <p:nvPicPr>
          <p:cNvPr id="2" name="Изображение 1" descr="WhatsApp Image 2025-01-31 at 09.12.45"/>
          <p:cNvPicPr>
            <a:picLocks noChangeAspect="1"/>
          </p:cNvPicPr>
          <p:nvPr/>
        </p:nvPicPr>
        <p:blipFill>
          <a:blip r:embed="rId3"/>
          <a:srcRect t="14585" b="30525"/>
          <a:stretch>
            <a:fillRect/>
          </a:stretch>
        </p:blipFill>
        <p:spPr>
          <a:xfrm>
            <a:off x="5627370" y="2710815"/>
            <a:ext cx="3221990" cy="3841115"/>
          </a:xfrm>
          <a:prstGeom prst="rect">
            <a:avLst/>
          </a:prstGeom>
        </p:spPr>
      </p:pic>
      <p:pic>
        <p:nvPicPr>
          <p:cNvPr id="3" name="Изображение 2" descr="WhatsApp Image 2025-01-31 at 09.12.52"/>
          <p:cNvPicPr>
            <a:picLocks noChangeAspect="1"/>
          </p:cNvPicPr>
          <p:nvPr/>
        </p:nvPicPr>
        <p:blipFill>
          <a:blip r:embed="rId4"/>
          <a:srcRect t="5343" b="6667"/>
          <a:stretch>
            <a:fillRect/>
          </a:stretch>
        </p:blipFill>
        <p:spPr>
          <a:xfrm>
            <a:off x="8949690" y="1195705"/>
            <a:ext cx="2310765" cy="451866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445135" y="310515"/>
            <a:ext cx="5949950" cy="1177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Публикуем статьи в газете «Наши Вести»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Социальных сетях одноклассники и 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VK</a:t>
            </a:r>
            <a:r>
              <a:rPr lang="ru-RU" altLang="ru-RU">
                <a:latin typeface="Constantia" panose="02030602050306030303" charset="0"/>
                <a:cs typeface="Constantia" panose="02030602050306030303" charset="0"/>
              </a:rPr>
              <a:t>, Телеграм</a:t>
            </a:r>
            <a:endParaRPr lang="ru-RU" altLang="ru-RU">
              <a:latin typeface="Constantia" panose="02030602050306030303" charset="0"/>
              <a:cs typeface="Constantia" panose="02030602050306030303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868805"/>
            <a:ext cx="9144000" cy="2088515"/>
          </a:xfrm>
        </p:spPr>
        <p:txBody>
          <a:bodyPr/>
          <a:p>
            <a:r>
              <a:rPr lang="ru-RU" altLang="en-US" sz="5400">
                <a:latin typeface="Constantia" panose="02030602050306030303" charset="0"/>
                <a:cs typeface="Constantia" panose="02030602050306030303" charset="0"/>
              </a:rPr>
              <a:t>Спасибо за внимание!</a:t>
            </a:r>
            <a:endParaRPr lang="ru-RU" altLang="en-US" sz="5400">
              <a:latin typeface="Constantia" panose="02030602050306030303" charset="0"/>
              <a:cs typeface="Constantia" panose="02030602050306030303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26785" y="688340"/>
            <a:ext cx="6098540" cy="3816350"/>
          </a:xfrm>
        </p:spPr>
        <p:txBody>
          <a:bodyPr/>
          <a:p>
            <a:pPr algn="just"/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Окончила ФГОУ высшего профессионального образования «Алтайская государственная академия культуры и искусств»</a:t>
            </a:r>
            <a:endParaRPr lang="ru-RU" altLang="en-US" sz="1800">
              <a:latin typeface="Constantia" panose="02030602050306030303" charset="0"/>
              <a:cs typeface="Constantia" panose="02030602050306030303" charset="0"/>
            </a:endParaRPr>
          </a:p>
          <a:p>
            <a:pPr algn="just"/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присуждена квалификация: Референт-аналитик информационных ресурсов</a:t>
            </a:r>
            <a:endParaRPr lang="ru-RU" altLang="en-US" sz="1800">
              <a:latin typeface="Constantia" panose="02030602050306030303" charset="0"/>
              <a:cs typeface="Constantia" panose="02030602050306030303" charset="0"/>
            </a:endParaRPr>
          </a:p>
          <a:p>
            <a:pPr algn="just"/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 по специальности «Библиотечно-информационная деятельность»</a:t>
            </a:r>
            <a:endParaRPr lang="ru-RU" altLang="en-US" sz="1800">
              <a:latin typeface="Constantia" panose="02030602050306030303" charset="0"/>
              <a:cs typeface="Constantia" panose="02030602050306030303" charset="0"/>
            </a:endParaRPr>
          </a:p>
          <a:p>
            <a:pPr algn="just"/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 Дата окончания - 3 июля 2010г.</a:t>
            </a:r>
            <a:endParaRPr lang="ru-RU" altLang="en-US" sz="180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6" name="Изображение 5" descr="WhatsApp Image 2025-01-30 at 14.12.57"/>
          <p:cNvPicPr>
            <a:picLocks noChangeAspect="1"/>
          </p:cNvPicPr>
          <p:nvPr/>
        </p:nvPicPr>
        <p:blipFill>
          <a:blip r:embed="rId1"/>
          <a:srcRect l="617" t="3251" r="3285"/>
          <a:stretch>
            <a:fillRect/>
          </a:stretch>
        </p:blipFill>
        <p:spPr>
          <a:xfrm>
            <a:off x="100330" y="194310"/>
            <a:ext cx="5926455" cy="4311015"/>
          </a:xfrm>
          <a:prstGeom prst="rect">
            <a:avLst/>
          </a:prstGeom>
        </p:spPr>
      </p:pic>
      <p:pic>
        <p:nvPicPr>
          <p:cNvPr id="8" name="Изображение 7" descr="WhatsApp Image 2025-01-30 at 14.22.07"/>
          <p:cNvPicPr>
            <a:picLocks noChangeAspect="1"/>
          </p:cNvPicPr>
          <p:nvPr/>
        </p:nvPicPr>
        <p:blipFill>
          <a:blip r:embed="rId2"/>
          <a:srcRect t="4093" r="2711"/>
          <a:stretch>
            <a:fillRect/>
          </a:stretch>
        </p:blipFill>
        <p:spPr>
          <a:xfrm rot="16200000">
            <a:off x="725805" y="4163695"/>
            <a:ext cx="2249805" cy="313944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3671570" y="4667250"/>
            <a:ext cx="8034655" cy="2096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Прошла повышение квалификации  в Центре непрерывного образования и повышения квалификации творческих и управленческих кадров в сфере культуры  «Пермского государственного института культуры», 2022 г.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по дополнительной программе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«Библиотека и семья»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50875" y="3201035"/>
            <a:ext cx="10841355" cy="1214120"/>
          </a:xfrm>
        </p:spPr>
        <p:txBody>
          <a:bodyPr>
            <a:normAutofit fontScale="90000"/>
          </a:bodyPr>
          <a:p>
            <a:pPr algn="just"/>
            <a:br>
              <a:rPr lang="en-US" altLang="ru-RU"/>
            </a:br>
            <a:br>
              <a:rPr lang="en-US" altLang="ru-RU"/>
            </a:b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Каждую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неделю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библиотеке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проходят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захватывающие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мероприятия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: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мастер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-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классы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рисованию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театральные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представления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литературные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игры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Дети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могут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погрузиться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мир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книг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участвуя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конкурсе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лучшее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прочтение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или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создать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собственную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сказку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желая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стать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настоящими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>
                <a:latin typeface="Constantia" panose="02030602050306030303" charset="0"/>
                <a:cs typeface="Constantia" panose="02030602050306030303" charset="0"/>
              </a:rPr>
              <a:t>писателями</a:t>
            </a:r>
            <a:r>
              <a:rPr lang="en-US" altLang="ru-RU" sz="2000">
                <a:latin typeface="Constantia" panose="02030602050306030303" charset="0"/>
                <a:cs typeface="Constantia" panose="02030602050306030303" charset="0"/>
              </a:rPr>
              <a:t>. </a:t>
            </a:r>
            <a:endParaRPr lang="en-US" altLang="ru-RU" sz="2000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50875" y="1964690"/>
            <a:ext cx="10821035" cy="1932305"/>
          </a:xfrm>
        </p:spPr>
        <p:txBody>
          <a:bodyPr>
            <a:normAutofit lnSpcReduction="10000"/>
          </a:bodyPr>
          <a:p>
            <a:pPr algn="just"/>
            <a:r>
              <a:rPr lang="ru-RU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Наша 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библиотека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—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это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не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просто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место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где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хранятся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книги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.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Это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волшебный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портал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бескрайние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дали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фантазии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знаний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.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Мы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стремимся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привлечь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новых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юных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читателей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наполняя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их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досуг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яркими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моментами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увлекательными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  <a:sym typeface="+mn-ea"/>
              </a:rPr>
              <a:t>открытиями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. 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50875" y="471170"/>
            <a:ext cx="10820400" cy="972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Для меня библиотека - это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место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встреч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общения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поэтому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библиотекарь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должен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быть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чутким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отзывчивым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вежливым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внимательным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чтобы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создать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психологически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благоприятную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творческую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атмосферу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 и идти в ногу со временем!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  <a:p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85825" y="1201420"/>
            <a:ext cx="9886950" cy="1684655"/>
          </a:xfrm>
        </p:spPr>
        <p:txBody>
          <a:bodyPr>
            <a:normAutofit/>
          </a:bodyPr>
          <a:p>
            <a:pPr algn="just"/>
            <a:r>
              <a:rPr lang="en-US" altLang="ru-RU"/>
              <a:t> </a:t>
            </a:r>
            <a:endParaRPr lang="en-US" altLang="ru-RU"/>
          </a:p>
          <a:p>
            <a:pPr algn="just"/>
            <a:endParaRPr lang="en-US" altLang="ru-RU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13740" y="845185"/>
            <a:ext cx="10892155" cy="2197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В своей работе большое внимание уделяю детям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находящи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мся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в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социально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опасном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положении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для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них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 действует программа «Каникулы». Целью которой является с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охранение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укрепление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здоровья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детей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находящихся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в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трудной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жизненной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ситуации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.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Формирование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у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них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навыков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организации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здорового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образа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жизни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. В рамках программы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проводятся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различные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мероприятия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по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здоровому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образу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жизни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краеведению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продвижение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книги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чтению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т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.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д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.  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Стараюсь привлечь детей к участию  в массовых мероприятиях.  В 2024 г.  проведены  п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атриотическая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акция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«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Триколор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»</a:t>
            </a:r>
            <a:r>
              <a:rPr 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а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кция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«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Безопасные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каникулы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»</a:t>
            </a:r>
            <a:r>
              <a:rPr 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в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ыставка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-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обзор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«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Перечитываем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Шукшина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»</a:t>
            </a:r>
            <a:r>
              <a:rPr lang="ru-RU">
                <a:latin typeface="Constantia" panose="02030602050306030303" charset="0"/>
                <a:cs typeface="Constantia" panose="02030602050306030303" charset="0"/>
                <a:sym typeface="+mn-ea"/>
              </a:rPr>
              <a:t>, в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икторина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«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Кот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ученый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нас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встречает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  <a:sym typeface="+mn-ea"/>
              </a:rPr>
              <a:t>…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  <a:sym typeface="+mn-ea"/>
              </a:rPr>
              <a:t>»</a:t>
            </a:r>
            <a:r>
              <a:rPr lang="ru-RU">
                <a:latin typeface="Constantia" panose="02030602050306030303" charset="0"/>
                <a:cs typeface="Constantia" panose="02030602050306030303" charset="0"/>
                <a:sym typeface="+mn-ea"/>
              </a:rPr>
              <a:t> и т.д.</a:t>
            </a:r>
            <a:endParaRPr lang="ru-RU">
              <a:latin typeface="Constantia" panose="02030602050306030303" charset="0"/>
              <a:cs typeface="Constantia" panose="02030602050306030303" charset="0"/>
              <a:sym typeface="+mn-ea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13740" y="3171825"/>
            <a:ext cx="10756265" cy="3279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Работаем с детьми 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ограниченными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возможностями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здоровья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поскольку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уве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ена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что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каждый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ребенок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заслуживает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равных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возможностей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для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развития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социализации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разрабатываем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специальные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программы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для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сельских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библиотек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чтобы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сделать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знания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культуру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доступными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для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всех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Эти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инициативы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направлены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создание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инклюзивной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среды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где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дети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могут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не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только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получать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информацию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но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развивать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свои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таланты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интересы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.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Важным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аспектом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нашей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работы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является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использование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современных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технологий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методов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которые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позволяют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адаптировать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образовательный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процесс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под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нужды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каждого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ребенка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внедряем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интерактивные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занятия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проводим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мастер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-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классы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организуем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совместные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проекты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которые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способствуют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формированию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дружеской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атмосферы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взаимопонимания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среди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>
                <a:latin typeface="Constantia" panose="02030602050306030303" charset="0"/>
                <a:cs typeface="Constantia" panose="02030602050306030303" charset="0"/>
              </a:rPr>
              <a:t>детей</a:t>
            </a:r>
            <a:r>
              <a:rPr lang="en-US" altLang="ru-RU">
                <a:latin typeface="Constantia" panose="02030602050306030303" charset="0"/>
                <a:cs typeface="Constantia" panose="02030602050306030303" charset="0"/>
              </a:rPr>
              <a:t>.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  Наиболее удачные мероприятия  в 2024 г. с детьми ОВЗ были:  мастер-класс «Маслёна»,  праздник «С песней в лето», беседа «Сказочные бабушки»,  игровая программа «Новогодний поле чудес» и т.д.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778510"/>
            <a:ext cx="10620375" cy="5398770"/>
          </a:xfrm>
        </p:spPr>
        <p:txBody>
          <a:bodyPr>
            <a:noAutofit/>
          </a:bodyPr>
          <a:p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Разработаны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2024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г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. 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библиотечные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программы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:</a:t>
            </a:r>
            <a:endParaRPr lang="en-US" altLang="ru-RU" sz="1600">
              <a:latin typeface="Constantia" panose="02030602050306030303" charset="0"/>
              <a:cs typeface="Constantia" panose="02030602050306030303" charset="0"/>
            </a:endParaRPr>
          </a:p>
          <a:p>
            <a:endParaRPr lang="en-US" altLang="ru-RU" sz="1600" b="1">
              <a:latin typeface="Constantia" panose="02030602050306030303" charset="0"/>
              <a:cs typeface="Constantia" panose="0203060205030603030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Библиотечная</a:t>
            </a:r>
            <a:r>
              <a:rPr lang="en-US" altLang="ru-RU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программа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Идти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дорогой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памяти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(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Цель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: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Сохранение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исторической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памяти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у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подрастающего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поколения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принципу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"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сверстник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-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сверстнику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")</a:t>
            </a:r>
            <a:r>
              <a:rPr lang="ru-RU" altLang="en-US" sz="1600">
                <a:latin typeface="Constantia" panose="02030602050306030303" charset="0"/>
                <a:cs typeface="Constantia" panose="02030602050306030303" charset="0"/>
              </a:rPr>
              <a:t>.</a:t>
            </a:r>
            <a:endParaRPr lang="en-US" altLang="ru-RU" sz="1600">
              <a:latin typeface="Constantia" panose="02030602050306030303" charset="0"/>
              <a:cs typeface="Constantia" panose="02030602050306030303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Библиотечная</a:t>
            </a:r>
            <a:r>
              <a:rPr lang="en-US" altLang="ru-RU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программа</a:t>
            </a:r>
            <a:r>
              <a:rPr lang="en-US" altLang="ru-RU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"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Мой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край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родной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" </a:t>
            </a:r>
            <a:r>
              <a:rPr lang="ru-RU" altLang="en-US" sz="1600">
                <a:latin typeface="Constantia" panose="02030602050306030303" charset="0"/>
                <a:cs typeface="Constantia" panose="02030602050306030303" charset="0"/>
              </a:rPr>
              <a:t>(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Цель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: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распространение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краеведческих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знаний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развитие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информационных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ru-RU" altLang="en-US" sz="1600">
                <a:latin typeface="Constantia" panose="02030602050306030303" charset="0"/>
                <a:cs typeface="Constantia" panose="02030602050306030303" charset="0"/>
              </a:rPr>
              <a:t>технологий)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.</a:t>
            </a:r>
            <a:endParaRPr lang="en-US" altLang="ru-RU" sz="1600">
              <a:latin typeface="Constantia" panose="02030602050306030303" charset="0"/>
              <a:cs typeface="Constantia" panose="02030602050306030303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Библиотечная</a:t>
            </a:r>
            <a:r>
              <a:rPr lang="en-US" altLang="ru-RU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программа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Будь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здоров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ru-RU" sz="1600">
                <a:latin typeface="Constantia" panose="02030602050306030303" charset="0"/>
                <a:cs typeface="Constantia" panose="02030602050306030303" charset="0"/>
              </a:rPr>
              <a:t> (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Цель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: 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 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Создание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оптимальных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условий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для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сохранения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укрепления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здоровья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то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есть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формирование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здорового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образа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жизни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участников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образовательного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процесса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ценностного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отношения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здоровью</a:t>
            </a:r>
            <a:r>
              <a:rPr lang="ru-RU" altLang="en-US" sz="1600">
                <a:latin typeface="Constantia" panose="02030602050306030303" charset="0"/>
                <a:cs typeface="Constantia" panose="02030602050306030303" charset="0"/>
              </a:rPr>
              <a:t>).</a:t>
            </a:r>
            <a:endParaRPr lang="ru-RU" altLang="en-US" sz="1600">
              <a:latin typeface="Constantia" panose="02030602050306030303" charset="0"/>
              <a:cs typeface="Constantia" panose="02030602050306030303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Библиотечная</a:t>
            </a:r>
            <a:r>
              <a:rPr lang="en-US" altLang="ru-RU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программа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Страна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непрочитанных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книг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ru-RU" altLang="en-US" sz="1600">
                <a:latin typeface="Constantia" panose="02030602050306030303" charset="0"/>
                <a:cs typeface="Constantia" panose="02030602050306030303" charset="0"/>
              </a:rPr>
              <a:t>(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Привлечение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детей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подростков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чтению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как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средству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проведения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досуга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духовного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роста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расширения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кругозора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содействие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развитию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личности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творческих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способностей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ребёнка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через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книгу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чтение</a:t>
            </a:r>
            <a:r>
              <a:rPr lang="ru-RU" altLang="en-US" sz="1600">
                <a:latin typeface="Constantia" panose="02030602050306030303" charset="0"/>
                <a:cs typeface="Constantia" panose="02030602050306030303" charset="0"/>
              </a:rPr>
              <a:t>)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</a:t>
            </a:r>
            <a:endParaRPr lang="en-US" altLang="en-US" sz="1600">
              <a:latin typeface="Constantia" panose="02030602050306030303" charset="0"/>
              <a:cs typeface="Constantia" panose="02030602050306030303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Библиотечная</a:t>
            </a:r>
            <a:r>
              <a:rPr lang="en-US" altLang="ru-RU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 b="1">
                <a:latin typeface="Constantia" panose="02030602050306030303" charset="0"/>
                <a:cs typeface="Constantia" panose="02030602050306030303" charset="0"/>
              </a:rPr>
              <a:t>программа</a:t>
            </a:r>
            <a:r>
              <a:rPr lang="en-US" altLang="ru-RU" sz="1600" b="1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Семья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семейные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традиции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ru-RU" sz="1600">
                <a:latin typeface="Constantia" panose="02030602050306030303" charset="0"/>
                <a:cs typeface="Constantia" panose="02030602050306030303" charset="0"/>
              </a:rPr>
              <a:t> (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Цель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: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возрождение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традиций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семейного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чтения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посредством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организации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совместного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досуга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общения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познавательной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творческой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деятельности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различных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категорий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семей</a:t>
            </a:r>
            <a:r>
              <a:rPr lang="ru-RU" sz="1600">
                <a:latin typeface="Constantia" panose="02030602050306030303" charset="0"/>
                <a:cs typeface="Constantia" panose="02030602050306030303" charset="0"/>
              </a:rPr>
              <a:t>).</a:t>
            </a:r>
            <a:endParaRPr lang="en-US" altLang="en-US" sz="1600">
              <a:latin typeface="Constantia" panose="02030602050306030303" charset="0"/>
              <a:cs typeface="Constantia" panose="02030602050306030303" charset="0"/>
            </a:endParaRPr>
          </a:p>
          <a:p>
            <a:pPr algn="just">
              <a:buFont typeface="Arial" panose="020B0604020202020204" pitchFamily="34" charset="0"/>
            </a:pP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указанным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программам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работают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12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библиотек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6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600">
                <a:latin typeface="Constantia" panose="02030602050306030303" charset="0"/>
                <a:cs typeface="Constantia" panose="02030602050306030303" charset="0"/>
              </a:rPr>
              <a:t> </a:t>
            </a:r>
            <a:endParaRPr lang="en-US" altLang="ru-RU" sz="1600">
              <a:latin typeface="Constantia" panose="02030602050306030303" charset="0"/>
              <a:cs typeface="Constantia" panose="02030602050306030303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100070" y="133985"/>
            <a:ext cx="5549900" cy="645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b="1">
                <a:latin typeface="Constantia" panose="02030602050306030303" charset="0"/>
                <a:cs typeface="Constantia" panose="02030602050306030303" charset="0"/>
              </a:rPr>
              <a:t>Профессиональные достижнения за 2024 г</a:t>
            </a:r>
            <a:r>
              <a:rPr lang="ru-RU" altLang="en-US">
                <a:latin typeface="Constantia" panose="02030602050306030303" charset="0"/>
                <a:cs typeface="Constantia" panose="02030602050306030303" charset="0"/>
              </a:rPr>
              <a:t>.</a:t>
            </a:r>
            <a:endParaRPr lang="ru-RU" altLang="en-US">
              <a:latin typeface="Constantia" panose="02030602050306030303" charset="0"/>
              <a:cs typeface="Constantia" panose="02030602050306030303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29260" y="443865"/>
            <a:ext cx="11142980" cy="2628265"/>
          </a:xfrm>
        </p:spPr>
        <p:txBody>
          <a:bodyPr>
            <a:normAutofit/>
          </a:bodyPr>
          <a:p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</a:t>
            </a:r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  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Проведение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всероссийского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конкурса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юных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чтецов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Живая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классика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районном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этапе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протяжении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8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лет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становится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значимым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событием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культурной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жизни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Живая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классика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—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это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просто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конкурс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это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путь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самовыражению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который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помогает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детям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только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развивать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артистические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навыки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расширять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свой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внутренний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мир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обогащая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его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бесценными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литературными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традициями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2024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г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приняли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участие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24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ребёнка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endParaRPr lang="en-US" altLang="ru-RU" sz="180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8" name="Изображение 7" descr="2025-01-30_14-43-23"/>
          <p:cNvPicPr>
            <a:picLocks noChangeAspect="1"/>
          </p:cNvPicPr>
          <p:nvPr/>
        </p:nvPicPr>
        <p:blipFill>
          <a:blip r:embed="rId1"/>
          <a:srcRect l="13396" t="7843" r="13557" b="11590"/>
          <a:stretch>
            <a:fillRect/>
          </a:stretch>
        </p:blipFill>
        <p:spPr>
          <a:xfrm>
            <a:off x="429260" y="2204720"/>
            <a:ext cx="6655435" cy="4457700"/>
          </a:xfrm>
          <a:prstGeom prst="rect">
            <a:avLst/>
          </a:prstGeom>
        </p:spPr>
      </p:pic>
      <p:pic>
        <p:nvPicPr>
          <p:cNvPr id="9" name="Изображение 8" descr="2025-01-30_14-45-56"/>
          <p:cNvPicPr>
            <a:picLocks noChangeAspect="1"/>
          </p:cNvPicPr>
          <p:nvPr/>
        </p:nvPicPr>
        <p:blipFill>
          <a:blip r:embed="rId2"/>
          <a:srcRect l="33865" t="7426" r="33870" b="7713"/>
          <a:stretch>
            <a:fillRect/>
          </a:stretch>
        </p:blipFill>
        <p:spPr>
          <a:xfrm>
            <a:off x="7367270" y="2204720"/>
            <a:ext cx="3610610" cy="4457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2134870"/>
          </a:xfrm>
        </p:spPr>
        <p:txBody>
          <a:bodyPr>
            <a:normAutofit/>
          </a:bodyPr>
          <a:p>
            <a:pPr algn="just"/>
            <a:r>
              <a:rPr lang="en-US" altLang="en-US"/>
              <a:t>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Всероссийская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акция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Дарите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книги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любовью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районном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уровне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стала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важным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событием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объединяющим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жителей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способствующим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развитию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культуры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чтения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протяжении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трех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лет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Сектор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работе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детьми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«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Волчихинской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модельной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библиотеке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»</a:t>
            </a:r>
            <a:r>
              <a:rPr 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активно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реализуе</a:t>
            </a:r>
            <a:r>
              <a:rPr lang="ru-RU" altLang="en-US" sz="2000" b="0">
                <a:latin typeface="Constantia" panose="02030602050306030303" charset="0"/>
                <a:cs typeface="Constantia" panose="02030602050306030303" charset="0"/>
              </a:rPr>
              <a:t>т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эту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инициативу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привлекая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к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участию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муниципальные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школы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детские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сады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культурные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центры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местные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организации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для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пополнения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фонда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библиотеки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2024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г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фонд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сектора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работе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детьми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пополнился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 507 </a:t>
            </a:r>
            <a:r>
              <a:rPr lang="en-US" altLang="en-US" sz="2000" b="0">
                <a:latin typeface="Constantia" panose="02030602050306030303" charset="0"/>
                <a:cs typeface="Constantia" panose="02030602050306030303" charset="0"/>
              </a:rPr>
              <a:t>экз</a:t>
            </a:r>
            <a:r>
              <a:rPr lang="en-US" altLang="ru-RU" sz="2000" b="0">
                <a:latin typeface="Constantia" panose="02030602050306030303" charset="0"/>
                <a:cs typeface="Constantia" panose="02030602050306030303" charset="0"/>
              </a:rPr>
              <a:t>.</a:t>
            </a:r>
            <a:endParaRPr lang="en-US" altLang="ru-RU" sz="2000" b="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5" name="Изображение 4" descr="2025-01-30_14-49-54"/>
          <p:cNvPicPr>
            <a:picLocks noChangeAspect="1"/>
          </p:cNvPicPr>
          <p:nvPr/>
        </p:nvPicPr>
        <p:blipFill>
          <a:blip r:embed="rId1"/>
          <a:srcRect l="17536" t="17009" r="17385" b="11741"/>
          <a:stretch>
            <a:fillRect/>
          </a:stretch>
        </p:blipFill>
        <p:spPr>
          <a:xfrm>
            <a:off x="167640" y="2453640"/>
            <a:ext cx="4954270" cy="3907790"/>
          </a:xfrm>
          <a:prstGeom prst="rect">
            <a:avLst/>
          </a:prstGeom>
        </p:spPr>
      </p:pic>
      <p:pic>
        <p:nvPicPr>
          <p:cNvPr id="7" name="Изображение 6" descr="2025-01-30_14-51-38"/>
          <p:cNvPicPr>
            <a:picLocks noChangeAspect="1"/>
          </p:cNvPicPr>
          <p:nvPr/>
        </p:nvPicPr>
        <p:blipFill>
          <a:blip r:embed="rId2"/>
          <a:srcRect l="32380" t="6870" r="31682" b="6602"/>
          <a:stretch>
            <a:fillRect/>
          </a:stretch>
        </p:blipFill>
        <p:spPr>
          <a:xfrm>
            <a:off x="5163185" y="2453640"/>
            <a:ext cx="2722245" cy="3907790"/>
          </a:xfrm>
          <a:prstGeom prst="rect">
            <a:avLst/>
          </a:prstGeom>
        </p:spPr>
      </p:pic>
      <p:pic>
        <p:nvPicPr>
          <p:cNvPr id="3" name="Изображение 2" descr="WhatsApp Image 2025-01-31 at 09.01.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22970" y="2232660"/>
            <a:ext cx="2869565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158750"/>
            <a:ext cx="11038840" cy="2362200"/>
          </a:xfrm>
        </p:spPr>
        <p:txBody>
          <a:bodyPr>
            <a:noAutofit/>
          </a:bodyPr>
          <a:p>
            <a:r>
              <a:rPr lang="en-US" altLang="en-US" sz="1700"/>
              <a:t>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Сектор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работе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детьми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совместно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Общероссийским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общественно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-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государственным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движением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детей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молодёжи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«Движение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первых»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выиграли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грант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За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основу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взяли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программу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сектора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работе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детьми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краеведению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«Мой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край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родной»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Разработали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историко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краеведческий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проект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«Путешествие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Волчихинскому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району»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я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являлась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руководителем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этого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проекта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разработчиком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программы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краеведению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. </a:t>
            </a:r>
            <a:endParaRPr lang="en-US" altLang="ru-RU" sz="1700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Цель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: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Приобщение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детей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молодёжи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возрасте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от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10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лет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историко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-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культурному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наследию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Волчихинского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через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проведение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серии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образовательных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конкурсных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историко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-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краеведческих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экскурсионно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-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туристических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мероприятий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2024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году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. 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Экскурсии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посетили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 500 </a:t>
            </a:r>
            <a:r>
              <a:rPr lang="en-US" altLang="en-US" sz="1700">
                <a:latin typeface="Constantia" panose="02030602050306030303" charset="0"/>
                <a:cs typeface="Constantia" panose="02030602050306030303" charset="0"/>
              </a:rPr>
              <a:t>детей</a:t>
            </a:r>
            <a:r>
              <a:rPr lang="en-US" altLang="ru-RU" sz="1700">
                <a:latin typeface="Constantia" panose="02030602050306030303" charset="0"/>
                <a:cs typeface="Constantia" panose="02030602050306030303" charset="0"/>
              </a:rPr>
              <a:t>.</a:t>
            </a:r>
            <a:endParaRPr lang="en-US" altLang="ru-RU" sz="1700">
              <a:latin typeface="Constantia" panose="02030602050306030303" charset="0"/>
              <a:cs typeface="Constantia" panose="02030602050306030303" charset="0"/>
            </a:endParaRPr>
          </a:p>
          <a:p>
            <a:r>
              <a:rPr lang="ru-RU" altLang="en-US" sz="1700">
                <a:latin typeface="Constantia" panose="02030602050306030303" charset="0"/>
                <a:cs typeface="Constantia" panose="02030602050306030303" charset="0"/>
                <a:sym typeface="+mn-ea"/>
              </a:rPr>
              <a:t>Предлагаю вам посмотреть  отрывок экскурсии.</a:t>
            </a:r>
            <a:endParaRPr lang="en-US" altLang="ru-RU" sz="170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5" name="WhatsApp Video 2025-01-29 at 11.18.1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15035" y="2639695"/>
            <a:ext cx="10181590" cy="4123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52425" y="292100"/>
            <a:ext cx="10515600" cy="1989455"/>
          </a:xfrm>
        </p:spPr>
        <p:txBody>
          <a:bodyPr>
            <a:normAutofit/>
          </a:bodyPr>
          <a:p>
            <a:pPr algn="just"/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В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последние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годы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настольные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напольные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игры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стали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неотъемлемой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частью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досуга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для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многих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людей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Одной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из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новых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форм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работы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нашей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биби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внимание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жителей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нашего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стала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напольная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игра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«Путешествие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Волчихинскому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району»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Эта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игра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только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развлекает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знакомит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участников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культурой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природой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историей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Волчихинского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данный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момент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игрой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пользуются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сельские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библиотеки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филиалы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-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Волчихинского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Также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была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разработана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настольная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игра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-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пазл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«Собираем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карту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Волчихинского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района»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участниками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стали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только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дети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,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но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взрослые</a:t>
            </a:r>
            <a:r>
              <a:rPr lang="ru-RU" altLang="en-US" sz="1800">
                <a:latin typeface="Constantia" panose="02030602050306030303" charset="0"/>
                <a:cs typeface="Constantia" panose="02030602050306030303" charset="0"/>
              </a:rPr>
              <a:t>.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Приняли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участие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в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этих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играх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  - 102 </a:t>
            </a:r>
            <a:r>
              <a:rPr lang="en-US" altLang="en-US" sz="1800">
                <a:latin typeface="Constantia" panose="02030602050306030303" charset="0"/>
                <a:cs typeface="Constantia" panose="02030602050306030303" charset="0"/>
              </a:rPr>
              <a:t>чел</a:t>
            </a:r>
            <a:r>
              <a:rPr lang="en-US" altLang="ru-RU" sz="1800">
                <a:latin typeface="Constantia" panose="02030602050306030303" charset="0"/>
                <a:cs typeface="Constantia" panose="02030602050306030303" charset="0"/>
              </a:rPr>
              <a:t>.</a:t>
            </a:r>
            <a:endParaRPr lang="en-US" altLang="ru-RU" sz="1800">
              <a:latin typeface="Constantia" panose="02030602050306030303" charset="0"/>
              <a:cs typeface="Constantia" panose="02030602050306030303" charset="0"/>
            </a:endParaRPr>
          </a:p>
        </p:txBody>
      </p:sp>
      <p:pic>
        <p:nvPicPr>
          <p:cNvPr id="7" name="Изображение 6" descr="2025-01-30_15-13-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2281555"/>
            <a:ext cx="3162935" cy="4203065"/>
          </a:xfrm>
          <a:prstGeom prst="rect">
            <a:avLst/>
          </a:prstGeom>
        </p:spPr>
      </p:pic>
      <p:pic>
        <p:nvPicPr>
          <p:cNvPr id="8" name="Изображение 7" descr="2025-01-30_15-13-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60" y="2281555"/>
            <a:ext cx="3181985" cy="4226560"/>
          </a:xfrm>
          <a:prstGeom prst="rect">
            <a:avLst/>
          </a:prstGeom>
        </p:spPr>
      </p:pic>
      <p:pic>
        <p:nvPicPr>
          <p:cNvPr id="10" name="Изображение 9" descr="2025-01-30_15-18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345" y="2281555"/>
            <a:ext cx="5047615" cy="42030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7144</Words>
  <Application>WPS Presentation</Application>
  <PresentationFormat>宽屏</PresentationFormat>
  <Paragraphs>70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Calibri Light</vt:lpstr>
      <vt:lpstr>Constantia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  Каждую неделю в библиотеке проходят захватывающие мероприятия: мастер-классы по рисованию, театральные представления и литературные игры. Дети могут погрузиться в мир книг, участвуя в конкурсе на лучшее прочтение или создать собственную сказку, желая стать настоящими писателями. </vt:lpstr>
      <vt:lpstr>PowerPoint 演示文稿</vt:lpstr>
      <vt:lpstr>PowerPoint 演示文稿</vt:lpstr>
      <vt:lpstr>PowerPoint 演示文稿</vt:lpstr>
      <vt:lpstr>Всероссийская акция «Дарите книги с любовью» на районном уровне стала важным событием, объединяющим жителей и способствующим развитию культуры чтения. На протяжении трех лет Сектор по работе с детьми «Волчихинской модельной библиотеке» активно реализует эту инициативу, привлекая к участию муниципальные школы, детские сады, культурные центры и местные организации для пополнения фонда библиотеки  в 2024 г. фонд сектора по работе с детьми  пополнился на 507 экз.</vt:lpstr>
      <vt:lpstr>PowerPoint 演示文稿</vt:lpstr>
      <vt:lpstr>PowerPoint 演示文稿</vt:lpstr>
      <vt:lpstr>	Районный конкурс «Я - литературный герой». Мной было разработано положение, участие принимали все библиотеки района. Дети читали художественные  произведение отечественных и зарубежных авторов  наизусть.     Цель данного мероприятия развивать литературно-творческие способности детей путём привлечения их к процессу и популяризировать  чтения среди детей.   Приняли участие  ребята из 12 населённых пунктов Волчихинского района. </vt:lpstr>
      <vt:lpstr>PowerPoint 演示文稿</vt:lpstr>
      <vt:lpstr>PowerPoint 演示文稿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Детская библиотека</cp:lastModifiedBy>
  <cp:revision>5</cp:revision>
  <dcterms:created xsi:type="dcterms:W3CDTF">2025-01-30T04:20:00Z</dcterms:created>
  <dcterms:modified xsi:type="dcterms:W3CDTF">2025-01-31T03:47:53Z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1049-12.2.0.19805</vt:lpwstr>
  </property>
  <property fmtid="{D5CDD505-2E9C-101B-9397-08002B2CF9AE}" pid="3" name="ICV">
    <vt:lpwstr>573235041C9D4C74947703E019A5514E_13</vt:lpwstr>
  </property>
</Properties>
</file>