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9" r:id="rId3"/>
    <p:sldId id="296" r:id="rId4"/>
    <p:sldId id="295" r:id="rId5"/>
    <p:sldId id="297" r:id="rId6"/>
    <p:sldId id="298" r:id="rId7"/>
    <p:sldId id="277" r:id="rId8"/>
    <p:sldId id="280" r:id="rId9"/>
    <p:sldId id="286" r:id="rId10"/>
    <p:sldId id="287" r:id="rId11"/>
    <p:sldId id="288" r:id="rId12"/>
    <p:sldId id="285" r:id="rId13"/>
    <p:sldId id="289" r:id="rId14"/>
    <p:sldId id="290" r:id="rId15"/>
    <p:sldId id="291" r:id="rId16"/>
    <p:sldId id="292" r:id="rId17"/>
    <p:sldId id="294" r:id="rId18"/>
    <p:sldId id="293" r:id="rId19"/>
    <p:sldId id="258" r:id="rId20"/>
    <p:sldId id="276" r:id="rId21"/>
  </p:sldIdLst>
  <p:sldSz cx="12192000" cy="6858000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6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6" y="114"/>
      </p:cViewPr>
      <p:guideLst>
        <p:guide orient="horz" pos="2176"/>
        <p:guide pos="385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ok.ru/seliverstovo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42280" y="1140460"/>
            <a:ext cx="6460490" cy="4458335"/>
          </a:xfrm>
        </p:spPr>
        <p:txBody>
          <a:bodyPr>
            <a:normAutofit lnSpcReduction="10000"/>
          </a:bodyPr>
          <a:lstStyle/>
          <a:p>
            <a:r>
              <a:rPr lang="ru-RU" altLang="en-US" b="1" dirty="0" err="1" smtClean="0">
                <a:latin typeface="Constantia" panose="02030602050306030303" charset="0"/>
                <a:cs typeface="Constantia" panose="02030602050306030303" charset="0"/>
              </a:rPr>
              <a:t>Дорохина</a:t>
            </a:r>
            <a:r>
              <a:rPr lang="ru-RU" altLang="en-US" b="1" dirty="0" smtClean="0">
                <a:latin typeface="Constantia" panose="02030602050306030303" charset="0"/>
                <a:cs typeface="Constantia" panose="02030602050306030303" charset="0"/>
              </a:rPr>
              <a:t> Людмила Николаевна</a:t>
            </a:r>
          </a:p>
          <a:p>
            <a:endParaRPr lang="ru-RU" altLang="en-US" b="1" dirty="0">
              <a:latin typeface="Constantia" panose="02030602050306030303" charset="0"/>
              <a:cs typeface="Constantia" panose="02030602050306030303" charset="0"/>
            </a:endParaRPr>
          </a:p>
          <a:p>
            <a:pPr>
              <a:lnSpc>
                <a:spcPct val="100000"/>
              </a:lnSpc>
            </a:pPr>
            <a:r>
              <a:rPr lang="en-US" altLang="en-US" sz="2000" dirty="0">
                <a:latin typeface="Constantia" panose="02030602050306030303" charset="0"/>
                <a:cs typeface="Constantia" panose="02030602050306030303" charset="0"/>
              </a:rPr>
              <a:t>МКУК </a:t>
            </a:r>
            <a:r>
              <a:rPr lang="" altLang="en-US" sz="2000" dirty="0">
                <a:latin typeface="Constantia" panose="02030602050306030303" charset="0"/>
                <a:cs typeface="Constantia" panose="02030602050306030303" charset="0"/>
              </a:rPr>
              <a:t>«</a:t>
            </a:r>
            <a:r>
              <a:rPr lang="en-US" altLang="en-US" sz="2000" dirty="0">
                <a:latin typeface="Constantia" panose="02030602050306030303" charset="0"/>
                <a:cs typeface="Constantia" panose="02030602050306030303" charset="0"/>
              </a:rPr>
              <a:t>Волчихинский многофункциональный культурный центр</a:t>
            </a:r>
            <a:r>
              <a:rPr lang="" altLang="en-US" sz="2000" dirty="0">
                <a:latin typeface="Constantia" panose="02030602050306030303" charset="0"/>
                <a:cs typeface="Constantia" panose="02030602050306030303" charset="0"/>
              </a:rPr>
              <a:t>»</a:t>
            </a:r>
          </a:p>
          <a:p>
            <a:pPr>
              <a:lnSpc>
                <a:spcPct val="100000"/>
              </a:lnSpc>
            </a:pPr>
            <a:r>
              <a:rPr lang="en-US" altLang="en-US" sz="2000" dirty="0">
                <a:latin typeface="Constantia" panose="02030602050306030303" charset="0"/>
                <a:cs typeface="Constantia" panose="02030602050306030303" charset="0"/>
              </a:rPr>
              <a:t>Волчихинского района Алтайского края</a:t>
            </a:r>
          </a:p>
          <a:p>
            <a:pPr>
              <a:lnSpc>
                <a:spcPct val="100000"/>
              </a:lnSpc>
            </a:pPr>
            <a:endParaRPr lang="en-US" altLang="en-US" sz="2000" dirty="0">
              <a:latin typeface="Constantia" panose="02030602050306030303" charset="0"/>
              <a:cs typeface="Constantia" panose="02030602050306030303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2000" dirty="0">
                <a:latin typeface="Constantia" panose="02030602050306030303" charset="0"/>
                <a:cs typeface="Constantia" panose="02030602050306030303" charset="0"/>
              </a:rPr>
              <a:t>ф</a:t>
            </a:r>
            <a:r>
              <a:rPr lang="ru-RU" altLang="ru-RU" sz="2000" dirty="0" smtClean="0">
                <a:latin typeface="Constantia" panose="02030602050306030303" charset="0"/>
                <a:cs typeface="Constantia" panose="02030602050306030303" charset="0"/>
              </a:rPr>
              <a:t>илиал «</a:t>
            </a:r>
            <a:r>
              <a:rPr lang="ru-RU" altLang="ru-RU" sz="2000" dirty="0" err="1" smtClean="0">
                <a:latin typeface="Constantia" panose="02030602050306030303" charset="0"/>
                <a:cs typeface="Constantia" panose="02030602050306030303" charset="0"/>
              </a:rPr>
              <a:t>Селиверстовская</a:t>
            </a:r>
            <a:r>
              <a:rPr lang="ru-RU" altLang="ru-RU" sz="2000" dirty="0" smtClean="0">
                <a:latin typeface="Constantia" panose="02030602050306030303" charset="0"/>
                <a:cs typeface="Constantia" panose="02030602050306030303" charset="0"/>
              </a:rPr>
              <a:t> сельская библиотека»</a:t>
            </a:r>
            <a:endParaRPr lang="en-US" altLang="en-US" sz="2000" dirty="0">
              <a:latin typeface="Constantia" panose="02030602050306030303" charset="0"/>
              <a:cs typeface="Constantia" panose="02030602050306030303" charset="0"/>
            </a:endParaRPr>
          </a:p>
          <a:p>
            <a:pPr>
              <a:lnSpc>
                <a:spcPct val="100000"/>
              </a:lnSpc>
            </a:pPr>
            <a:r>
              <a:rPr lang="ru-RU" altLang="en-US" sz="2000" dirty="0" smtClean="0">
                <a:latin typeface="Constantia" panose="02030602050306030303" charset="0"/>
                <a:cs typeface="Constantia" panose="02030602050306030303" charset="0"/>
              </a:rPr>
              <a:t>Заведующий филиалом</a:t>
            </a:r>
            <a:endParaRPr lang="ru-RU" altLang="en-US" sz="2000" dirty="0">
              <a:latin typeface="Constantia" panose="02030602050306030303" charset="0"/>
              <a:cs typeface="Constantia" panose="02030602050306030303" charset="0"/>
            </a:endParaRPr>
          </a:p>
          <a:p>
            <a:pPr>
              <a:lnSpc>
                <a:spcPct val="100000"/>
              </a:lnSpc>
            </a:pPr>
            <a:endParaRPr lang="ru-RU" altLang="en-US" dirty="0">
              <a:latin typeface="Constantia" panose="02030602050306030303" charset="0"/>
              <a:cs typeface="Constantia" panose="02030602050306030303" charset="0"/>
            </a:endParaRPr>
          </a:p>
          <a:p>
            <a:r>
              <a:rPr lang="ru-RU" altLang="en-US" dirty="0">
                <a:latin typeface="Constantia" panose="02030602050306030303" charset="0"/>
                <a:cs typeface="Constantia" panose="02030602050306030303" charset="0"/>
              </a:rPr>
              <a:t>Номинация: </a:t>
            </a:r>
            <a:endParaRPr lang="ru-RU" altLang="en-US" dirty="0" smtClean="0">
              <a:latin typeface="Constantia" panose="02030602050306030303" charset="0"/>
              <a:cs typeface="Constantia" panose="02030602050306030303" charset="0"/>
            </a:endParaRPr>
          </a:p>
          <a:p>
            <a:r>
              <a:rPr lang="ru-RU" altLang="en-US" dirty="0" smtClean="0">
                <a:latin typeface="Constantia" panose="02030602050306030303" charset="0"/>
                <a:cs typeface="Constantia" panose="02030602050306030303" charset="0"/>
              </a:rPr>
              <a:t>«</a:t>
            </a:r>
            <a:r>
              <a:rPr lang="ru-RU" altLang="en-US" dirty="0">
                <a:latin typeface="Constantia" panose="02030602050306030303" charset="0"/>
                <a:cs typeface="Constantia" panose="02030602050306030303" charset="0"/>
              </a:rPr>
              <a:t>Лучший библиотечный работник»</a:t>
            </a:r>
          </a:p>
          <a:p>
            <a:endParaRPr lang="ru-RU" altLang="en-US" dirty="0">
              <a:latin typeface="Constantia" panose="02030602050306030303" charset="0"/>
              <a:cs typeface="Constantia" panose="02030602050306030303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6786" y="209006"/>
            <a:ext cx="4205413" cy="6505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3256" y="222069"/>
            <a:ext cx="6520543" cy="627017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Троицы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338" y="3744041"/>
            <a:ext cx="6358679" cy="29324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412" y="222069"/>
            <a:ext cx="3745397" cy="39358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123" y="832796"/>
            <a:ext cx="4115851" cy="27740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81" y="4158498"/>
            <a:ext cx="4869194" cy="2517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2070"/>
            <a:ext cx="10515600" cy="457200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мастерская «Фантазия» (мастер-классы)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007" y="3171389"/>
            <a:ext cx="3008904" cy="35506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992" y="822974"/>
            <a:ext cx="2873808" cy="58571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428" y="822975"/>
            <a:ext cx="3436062" cy="24862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77" y="679270"/>
            <a:ext cx="3357281" cy="6134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9634"/>
            <a:ext cx="10515600" cy="274320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славянской письменности и культуры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198" y="843527"/>
            <a:ext cx="3531518" cy="3890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23" y="843527"/>
            <a:ext cx="3328479" cy="3948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159" y="843527"/>
            <a:ext cx="3391682" cy="36874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631" y="3777522"/>
            <a:ext cx="5541744" cy="2962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5794" y="169817"/>
            <a:ext cx="7448006" cy="467825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патриотическому воспитанию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425" y="637642"/>
            <a:ext cx="6321867" cy="3190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450" y="3922296"/>
            <a:ext cx="4215506" cy="2745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089" y="3922296"/>
            <a:ext cx="4628528" cy="27450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22" y="169817"/>
            <a:ext cx="2922839" cy="3897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57" y="104503"/>
            <a:ext cx="11560629" cy="600891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 русской словесности «Живое слово» (встреча с местным поэтом Евгением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Жигальцовым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0602" y="906192"/>
            <a:ext cx="3103091" cy="4402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29"/>
          <a:stretch>
            <a:fillRect/>
          </a:stretch>
        </p:blipFill>
        <p:spPr>
          <a:xfrm>
            <a:off x="8375831" y="906192"/>
            <a:ext cx="3165566" cy="40298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996" y="906192"/>
            <a:ext cx="3167473" cy="31674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726" y="3530447"/>
            <a:ext cx="6194073" cy="3212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0447"/>
            <a:ext cx="10515600" cy="60089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финансовой грамотности для всех категорий населения нашего села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6306" y="4458639"/>
            <a:ext cx="3304766" cy="24164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91614" y="999235"/>
            <a:ext cx="7174150" cy="3459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24" y="998381"/>
            <a:ext cx="3772130" cy="5859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5131"/>
            <a:ext cx="10515600" cy="640080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Пишем письмо солдату, поздравление волонтеров села с Днём матери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527" y="1449976"/>
            <a:ext cx="7056341" cy="42454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5659" y="1169054"/>
            <a:ext cx="3538428" cy="4807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4813"/>
            <a:ext cx="10515600" cy="391878"/>
          </a:xfrm>
        </p:spPr>
        <p:txBody>
          <a:bodyPr>
            <a:normAutofit/>
          </a:bodyPr>
          <a:lstStyle/>
          <a:p>
            <a:pPr algn="ctr"/>
            <a:r>
              <a:rPr lang="ru-RU" sz="17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в библиотеке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2850" y="566691"/>
            <a:ext cx="3351135" cy="23874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360" y="653217"/>
            <a:ext cx="3889657" cy="20876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785" y="3125289"/>
            <a:ext cx="2386302" cy="35496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746" y="3413495"/>
            <a:ext cx="2043625" cy="2778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5832" y="567573"/>
            <a:ext cx="3337515" cy="2173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596" y="3180940"/>
            <a:ext cx="2112778" cy="30107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31030" y="3125289"/>
            <a:ext cx="2410721" cy="31220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753" y="3081378"/>
            <a:ext cx="2309545" cy="3110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09006"/>
            <a:ext cx="10515600" cy="1084217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библиотеке: организация летнего отдыха детей, экскурсии для новых читателей, литературные спектакли.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443" y="736511"/>
            <a:ext cx="3138112" cy="2847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52" y="774769"/>
            <a:ext cx="5263564" cy="2578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52" y="3419043"/>
            <a:ext cx="3010594" cy="31904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54175" y="3474720"/>
            <a:ext cx="2582489" cy="32288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30682" y="366708"/>
            <a:ext cx="2508867" cy="33387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529" y="3419043"/>
            <a:ext cx="4840942" cy="328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35" y="-635"/>
            <a:ext cx="12191365" cy="6858635"/>
          </a:xfrm>
        </p:spPr>
        <p:txBody>
          <a:bodyPr/>
          <a:lstStyle/>
          <a:p>
            <a:pPr algn="just"/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endParaRPr lang="ru-RU" altLang="en-US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84324" y="355917"/>
            <a:ext cx="5949950" cy="1177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Мои увлечения</a:t>
            </a:r>
            <a:r>
              <a:rPr lang="ru-RU" altLang="ru-RU" sz="3200" dirty="0" smtClean="0">
                <a:latin typeface="Constantia" panose="02030602050306030303" charset="0"/>
                <a:cs typeface="Constantia" panose="02030602050306030303" charset="0"/>
              </a:rPr>
              <a:t> </a:t>
            </a:r>
            <a:endParaRPr lang="ru-RU" altLang="ru-RU" sz="3200" dirty="0">
              <a:latin typeface="Constantia" panose="02030602050306030303" charset="0"/>
              <a:cs typeface="Constantia" panose="02030602050306030303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830" y="1201783"/>
            <a:ext cx="3739970" cy="3843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96125" y="1071187"/>
            <a:ext cx="3616666" cy="39740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881968" y="3772405"/>
            <a:ext cx="2997877" cy="29658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81800" y="487242"/>
            <a:ext cx="4460694" cy="3245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079120" y="688340"/>
            <a:ext cx="7046205" cy="2224677"/>
          </a:xfrm>
        </p:spPr>
        <p:txBody>
          <a:bodyPr/>
          <a:lstStyle/>
          <a:p>
            <a:pPr algn="just"/>
            <a:r>
              <a:rPr lang="ru-RU" altLang="en-US" dirty="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ru-RU" altLang="en-US" sz="2000" dirty="0">
                <a:latin typeface="Constantia" panose="02030602050306030303" charset="0"/>
                <a:cs typeface="Constantia" panose="02030602050306030303" charset="0"/>
              </a:rPr>
              <a:t>Окончила </a:t>
            </a:r>
            <a:r>
              <a:rPr lang="ru-RU" altLang="en-US" sz="2000" dirty="0" smtClean="0">
                <a:latin typeface="Constantia" panose="02030602050306030303" charset="0"/>
                <a:cs typeface="Constantia" panose="02030602050306030303" charset="0"/>
              </a:rPr>
              <a:t>«Алтайский Государственный институт культуры» (АГИК) </a:t>
            </a:r>
            <a:endParaRPr lang="ru-RU" altLang="en-US" sz="2000" dirty="0">
              <a:latin typeface="Constantia" panose="02030602050306030303" charset="0"/>
              <a:cs typeface="Constantia" panose="02030602050306030303" charset="0"/>
            </a:endParaRPr>
          </a:p>
          <a:p>
            <a:pPr algn="just"/>
            <a:r>
              <a:rPr lang="ru-RU" altLang="en-US" sz="2000" dirty="0">
                <a:latin typeface="Constantia" panose="02030602050306030303" charset="0"/>
                <a:cs typeface="Constantia" panose="02030602050306030303" charset="0"/>
              </a:rPr>
              <a:t> по специальности </a:t>
            </a:r>
            <a:endParaRPr lang="ru-RU" altLang="en-US" sz="2000" dirty="0" smtClean="0">
              <a:latin typeface="Constantia" panose="02030602050306030303" charset="0"/>
              <a:cs typeface="Constantia" panose="02030602050306030303" charset="0"/>
            </a:endParaRPr>
          </a:p>
          <a:p>
            <a:pPr algn="just"/>
            <a:r>
              <a:rPr lang="ru-RU" altLang="en-US" sz="2000" dirty="0" smtClean="0">
                <a:latin typeface="Constantia" panose="02030602050306030303" charset="0"/>
                <a:cs typeface="Constantia" panose="02030602050306030303" charset="0"/>
              </a:rPr>
              <a:t>«Библиотекарь - библиограф высшей квалификации»</a:t>
            </a:r>
            <a:endParaRPr lang="ru-RU" altLang="en-US" sz="2000" dirty="0">
              <a:latin typeface="Constantia" panose="02030602050306030303" charset="0"/>
              <a:cs typeface="Constantia" panose="02030602050306030303" charset="0"/>
            </a:endParaRPr>
          </a:p>
          <a:p>
            <a:pPr algn="just"/>
            <a:r>
              <a:rPr lang="ru-RU" altLang="en-US" sz="2000" dirty="0">
                <a:latin typeface="Constantia" panose="02030602050306030303" charset="0"/>
                <a:cs typeface="Constantia" panose="02030602050306030303" charset="0"/>
              </a:rPr>
              <a:t> Дата </a:t>
            </a:r>
            <a:r>
              <a:rPr lang="ru-RU" altLang="en-US" sz="2000" dirty="0" smtClean="0">
                <a:latin typeface="Constantia" panose="02030602050306030303" charset="0"/>
                <a:cs typeface="Constantia" panose="02030602050306030303" charset="0"/>
              </a:rPr>
              <a:t>окончания - 26 июня1992г.</a:t>
            </a:r>
            <a:r>
              <a:rPr lang="ru-RU" sz="2800" dirty="0"/>
              <a:t> </a:t>
            </a:r>
            <a:endParaRPr lang="ru-RU" altLang="en-US" sz="2000" dirty="0">
              <a:latin typeface="Constantia" panose="02030602050306030303" charset="0"/>
              <a:cs typeface="Constantia" panose="02030602050306030303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4545874" y="4010298"/>
            <a:ext cx="7160351" cy="19855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мае 2020 года прошла курсы повышения квалификации в  ФГБОУ ВО «Санкт-Петербургский государственный институт культуры» по профессиональной программе «Современные технологии и практики муниципальной общедоступной библиотеки».</a:t>
            </a:r>
            <a:endParaRPr lang="ru-RU" altLang="en-US" sz="2000" dirty="0">
              <a:latin typeface="Constantia" panose="02030602050306030303" charset="0"/>
              <a:cs typeface="Constantia" panose="02030602050306030303" charset="0"/>
            </a:endParaRPr>
          </a:p>
          <a:p>
            <a:endParaRPr lang="ru-RU" altLang="en-US" sz="2000" dirty="0">
              <a:latin typeface="Constantia" panose="02030602050306030303" charset="0"/>
              <a:cs typeface="Constantia" panose="02030602050306030303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799" y="227330"/>
            <a:ext cx="4722088" cy="34955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032" y="3722913"/>
            <a:ext cx="4188842" cy="2884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3174275"/>
            <a:ext cx="9144000" cy="1332411"/>
          </a:xfrm>
        </p:spPr>
        <p:txBody>
          <a:bodyPr/>
          <a:lstStyle/>
          <a:p>
            <a:r>
              <a:rPr lang="ru-RU" altLang="en-US" sz="5400" dirty="0">
                <a:latin typeface="Constantia" panose="02030602050306030303" charset="0"/>
                <a:cs typeface="Constantia" panose="02030602050306030303" charset="0"/>
              </a:rPr>
              <a:t>Спасибо за внимание!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23406" y="1099346"/>
            <a:ext cx="9544594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уверена, что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 были, есть и будут всегда!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дело, в каком виде…Они будут развиваться, и видоизменяться так же, как и сама жизнь человечества.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535" y="1002665"/>
            <a:ext cx="11403965" cy="61417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</a:rPr>
              <a:t>В 2025 г. победила в  конкурсе </a:t>
            </a:r>
            <a:r>
              <a:rPr lang="ru-RU" sz="2000" b="1" dirty="0">
                <a:latin typeface="Times New Roman" panose="02020603050405020304" pitchFamily="18" charset="0"/>
              </a:rPr>
              <a:t>Министерства культуры Алтайского края </a:t>
            </a:r>
            <a:br>
              <a:rPr lang="ru-RU" sz="2000" b="1" dirty="0">
                <a:latin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</a:rPr>
              <a:t>оказание государственной поддержки лучшим сельским учреждениям культуры по направлению "Библиотечное </a:t>
            </a:r>
            <a:r>
              <a:rPr lang="ru-RU" sz="2000" dirty="0" smtClean="0">
                <a:latin typeface="Times New Roman" panose="02020603050405020304" pitchFamily="18" charset="0"/>
              </a:rPr>
              <a:t>дело», награждена денежной премией. На полученные средства закуплена оргтехника для библиотеки.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</a:rPr>
              <a:t>Победитель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</a:rPr>
              <a:t>районного конкурса </a:t>
            </a:r>
            <a:r>
              <a:rPr lang="ru-RU" sz="2000" dirty="0" smtClean="0">
                <a:latin typeface="Times New Roman" panose="02020603050405020304" pitchFamily="18" charset="0"/>
              </a:rPr>
              <a:t>«Библиотека года –2025»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</a:rPr>
              <a:t>Разработаны программы:</a:t>
            </a:r>
            <a:endParaRPr lang="ru-RU" sz="2000" b="1" dirty="0">
              <a:latin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</a:rPr>
              <a:t>Библиотечная программа для детей и юношества по </a:t>
            </a:r>
            <a:r>
              <a:rPr lang="ru-RU" sz="2000" dirty="0" smtClean="0">
                <a:latin typeface="Times New Roman" panose="02020603050405020304" pitchFamily="18" charset="0"/>
              </a:rPr>
              <a:t>возрождению </a:t>
            </a:r>
            <a:r>
              <a:rPr lang="ru-RU" sz="2000" dirty="0">
                <a:latin typeface="Times New Roman" panose="02020603050405020304" pitchFamily="18" charset="0"/>
              </a:rPr>
              <a:t>и сохранению народных традиций «Истоки»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</a:rPr>
              <a:t>Библиотечная программа по продвижению книги </a:t>
            </a:r>
            <a:r>
              <a:rPr lang="ru-RU" sz="2000" dirty="0" smtClean="0">
                <a:latin typeface="Times New Roman" panose="02020603050405020304" pitchFamily="18" charset="0"/>
              </a:rPr>
              <a:t>и чтения  </a:t>
            </a:r>
            <a:r>
              <a:rPr lang="ru-RU" sz="2000" dirty="0">
                <a:latin typeface="Times New Roman" panose="02020603050405020304" pitchFamily="18" charset="0"/>
              </a:rPr>
              <a:t>«Территория чтения»;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</a:rPr>
              <a:t>Библиотечная программа  по </a:t>
            </a:r>
            <a:r>
              <a:rPr lang="ru-RU" sz="2000" dirty="0" err="1">
                <a:latin typeface="Times New Roman" panose="02020603050405020304" pitchFamily="18" charset="0"/>
              </a:rPr>
              <a:t>историко</a:t>
            </a:r>
            <a:r>
              <a:rPr lang="ru-RU" sz="2000" dirty="0">
                <a:latin typeface="Times New Roman" panose="02020603050405020304" pitchFamily="18" charset="0"/>
              </a:rPr>
              <a:t> - патриотическому воспитанию «Дорогами русской славы»;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</a:rPr>
              <a:t>Библиотечная программа «Наше наследие</a:t>
            </a:r>
            <a:r>
              <a:rPr lang="ru-RU" sz="2000" dirty="0" smtClean="0">
                <a:latin typeface="Times New Roman" panose="02020603050405020304" pitchFamily="18" charset="0"/>
              </a:rPr>
              <a:t>»;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</a:rPr>
              <a:t>Библиотечная краеведческая программа «Алтайский край - моя судьба»;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</a:rPr>
              <a:t>Социальный </a:t>
            </a:r>
            <a:r>
              <a:rPr lang="ru-RU" sz="2000" dirty="0">
                <a:latin typeface="Times New Roman" panose="02020603050405020304" pitchFamily="18" charset="0"/>
              </a:rPr>
              <a:t>проект «Библиотека – центр досуга</a:t>
            </a:r>
            <a:r>
              <a:rPr lang="ru-RU" sz="2000" dirty="0" smtClean="0">
                <a:latin typeface="Times New Roman" panose="02020603050405020304" pitchFamily="18" charset="0"/>
              </a:rPr>
              <a:t>»;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</a:rPr>
              <a:t>Работа клубов и объединений:</a:t>
            </a:r>
            <a:endParaRPr lang="ru-RU" sz="2000" b="1" dirty="0">
              <a:latin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</a:rPr>
              <a:t>«Живое слово» (клуб русской словесности</a:t>
            </a:r>
            <a:r>
              <a:rPr lang="ru-RU" sz="2000" dirty="0" smtClean="0">
                <a:latin typeface="Times New Roman" panose="02020603050405020304" pitchFamily="18" charset="0"/>
              </a:rPr>
              <a:t>) (2023-2025 гг.)</a:t>
            </a:r>
            <a:endParaRPr lang="ru-RU" sz="2000" dirty="0">
              <a:latin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</a:rPr>
              <a:t>«Фантазия» </a:t>
            </a:r>
            <a:r>
              <a:rPr lang="ru-RU" sz="2000" dirty="0" smtClean="0">
                <a:latin typeface="Times New Roman" panose="02020603050405020304" pitchFamily="18" charset="0"/>
              </a:rPr>
              <a:t>(творческая мастерская  </a:t>
            </a:r>
            <a:r>
              <a:rPr lang="ru-RU" sz="2000" dirty="0">
                <a:latin typeface="Times New Roman" panose="02020603050405020304" pitchFamily="18" charset="0"/>
              </a:rPr>
              <a:t>для детей</a:t>
            </a:r>
            <a:r>
              <a:rPr lang="ru-RU" sz="2000" dirty="0" smtClean="0">
                <a:latin typeface="Times New Roman" panose="02020603050405020304" pitchFamily="18" charset="0"/>
              </a:rPr>
              <a:t>) (2012-2025гг.)</a:t>
            </a:r>
            <a:endParaRPr lang="ru-RU" sz="2000" dirty="0">
              <a:latin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1058090" y="378823"/>
            <a:ext cx="10110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en-US" b="1" dirty="0">
                <a:solidFill>
                  <a:srgbClr val="000000"/>
                </a:solidFill>
                <a:latin typeface="Constantia" panose="02030602050306030303" charset="0"/>
                <a:cs typeface="Constantia" panose="02030602050306030303" charset="0"/>
              </a:rPr>
              <a:t>Профессиональные </a:t>
            </a:r>
            <a:r>
              <a:rPr lang="ru-RU" altLang="en-US" b="1" dirty="0" smtClean="0">
                <a:solidFill>
                  <a:srgbClr val="000000"/>
                </a:solidFill>
                <a:latin typeface="Constantia" panose="02030602050306030303" charset="0"/>
                <a:cs typeface="Constantia" panose="02030602050306030303" charset="0"/>
              </a:rPr>
              <a:t>достижения </a:t>
            </a:r>
            <a:r>
              <a:rPr lang="ru-RU" altLang="en-US" b="1" dirty="0">
                <a:solidFill>
                  <a:srgbClr val="000000"/>
                </a:solidFill>
                <a:latin typeface="Constantia" panose="02030602050306030303" charset="0"/>
                <a:cs typeface="Constantia" panose="02030602050306030303" charset="0"/>
              </a:rPr>
              <a:t>за </a:t>
            </a:r>
            <a:r>
              <a:rPr lang="ru-RU" altLang="en-US" b="1" dirty="0" smtClean="0">
                <a:solidFill>
                  <a:srgbClr val="000000"/>
                </a:solidFill>
                <a:latin typeface="Constantia" panose="02030602050306030303" charset="0"/>
                <a:cs typeface="Constantia" panose="02030602050306030303" charset="0"/>
              </a:rPr>
              <a:t>2025 </a:t>
            </a:r>
            <a:r>
              <a:rPr lang="ru-RU" altLang="en-US" b="1" dirty="0">
                <a:solidFill>
                  <a:srgbClr val="000000"/>
                </a:solidFill>
                <a:latin typeface="Constantia" panose="02030602050306030303" charset="0"/>
                <a:cs typeface="Constantia" panose="02030602050306030303" charset="0"/>
              </a:rPr>
              <a:t>г</a:t>
            </a:r>
            <a:r>
              <a:rPr lang="ru-RU" altLang="en-US" dirty="0">
                <a:solidFill>
                  <a:srgbClr val="000000"/>
                </a:solidFill>
                <a:latin typeface="Constantia" panose="02030602050306030303" charset="0"/>
                <a:cs typeface="Constantia" panose="02030602050306030303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815" y="4320579"/>
            <a:ext cx="3408708" cy="1718963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культуры Алтайского края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Победителю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на оказание государственной поддержки лучшим сельским учреждениям культуры по направлению "Библиотечное дело"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от 3 марта 2025 года №76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33253" y="4243527"/>
            <a:ext cx="2845924" cy="2418530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грамота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  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Волчихинского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многолетний добросовестный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остановление Администрации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Волчихинского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от21.03.2025 №166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815" y="386572"/>
            <a:ext cx="2953616" cy="39340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523" y="423345"/>
            <a:ext cx="2804403" cy="3773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607" y="423344"/>
            <a:ext cx="2566638" cy="377337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616607" y="4152901"/>
            <a:ext cx="261620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 Администрации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Волчихинского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многолетний добросовестный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 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Администрации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Волчихинского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от 21.03.2022 №42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037" y="386572"/>
            <a:ext cx="2403432" cy="377337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482454" y="4151687"/>
            <a:ext cx="2462308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грамота Отдела Администрации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Волчихинского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по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                 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плодотворную творческую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Приказ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по культуре от 23.03.2018 №19-л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81050" y="20117"/>
            <a:ext cx="239546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altLang="en-US" dirty="0">
                <a:solidFill>
                  <a:srgbClr val="000000"/>
                </a:solidFill>
                <a:latin typeface="Constantia" panose="02030602050306030303" charset="0"/>
                <a:cs typeface="Constantia" panose="02030602050306030303" charset="0"/>
              </a:rPr>
              <a:t>Имеющиеся награды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95450" y="0"/>
            <a:ext cx="9144000" cy="600075"/>
          </a:xfrm>
        </p:spPr>
        <p:txBody>
          <a:bodyPr/>
          <a:lstStyle/>
          <a:p>
            <a:r>
              <a:rPr lang="ru-RU" altLang="en-US" sz="1800" dirty="0">
                <a:latin typeface="Constantia" panose="02030602050306030303" charset="0"/>
                <a:cs typeface="Constantia" panose="02030602050306030303" charset="0"/>
              </a:rPr>
              <a:t>Имеющиеся награды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429260" y="5817870"/>
            <a:ext cx="4187825" cy="939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endParaRPr lang="ru-RU" altLang="en-US" dirty="0">
              <a:latin typeface="Constantia" panose="02030602050306030303" charset="0"/>
              <a:cs typeface="Constantia" panose="02030602050306030303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4851400" y="3486785"/>
            <a:ext cx="2268220" cy="2341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иплом</a:t>
            </a:r>
          </a:p>
          <a:p>
            <a:pPr algn="l"/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по культуре Администрации </a:t>
            </a:r>
            <a:r>
              <a:rPr lang="ru-RU" alt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Волчихинского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Алтайского края.</a:t>
            </a: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обедитель ежегодного конкурса «Лучшая библиотека» (2013г.)</a:t>
            </a:r>
            <a:endParaRPr lang="ru-RU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9026" y="352946"/>
            <a:ext cx="2180479" cy="3068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1589" y="321170"/>
            <a:ext cx="2168934" cy="29936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57557" y="300037"/>
            <a:ext cx="1836783" cy="27120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0421" y="352946"/>
            <a:ext cx="2124055" cy="2985642"/>
          </a:xfrm>
          <a:prstGeom prst="rect">
            <a:avLst/>
          </a:prstGeom>
        </p:spPr>
      </p:pic>
      <p:sp>
        <p:nvSpPr>
          <p:cNvPr id="13" name="Заголовок 1"/>
          <p:cNvSpPr txBox="1"/>
          <p:nvPr/>
        </p:nvSpPr>
        <p:spPr>
          <a:xfrm>
            <a:off x="7119504" y="4885509"/>
            <a:ext cx="2189595" cy="15809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</a:t>
            </a:r>
          </a:p>
          <a:p>
            <a:pPr algn="l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Администрации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Волчихинского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Алтайского края по культуре за участие в районной краеведческой конференции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Комаровские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чтения» (2024г.)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14" name="Объект 2"/>
          <p:cNvSpPr txBox="1"/>
          <p:nvPr/>
        </p:nvSpPr>
        <p:spPr>
          <a:xfrm>
            <a:off x="9594215" y="3488055"/>
            <a:ext cx="2616200" cy="221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 </a:t>
            </a:r>
          </a:p>
          <a:p>
            <a:pPr algn="l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Администрации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Волчихинского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Алтайского края по культуре за участие в районной краеведческой конференции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Комаровские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чтения» (2022г.)</a:t>
            </a:r>
          </a:p>
          <a:p>
            <a:pPr algn="l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бъект 2"/>
          <p:cNvSpPr txBox="1"/>
          <p:nvPr/>
        </p:nvSpPr>
        <p:spPr>
          <a:xfrm>
            <a:off x="2440940" y="3487420"/>
            <a:ext cx="2409825" cy="233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</a:p>
          <a:p>
            <a:pPr algn="l">
              <a:lnSpc>
                <a:spcPct val="9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Администрации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Волчихинского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Алтайского края по культуре за сохранение и развитие традиционной русской культуры (2022г.)</a:t>
            </a:r>
          </a:p>
          <a:p>
            <a:pPr algn="l">
              <a:lnSpc>
                <a:spcPct val="100000"/>
              </a:lnSpc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510" y="270426"/>
            <a:ext cx="2218710" cy="30951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9743" y="3487671"/>
            <a:ext cx="2080162" cy="308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Благодарность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главы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Волчихинского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 Алтайского края в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олонтеру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активную гражданскую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позицию.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Распоряжение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Администрации района 29.10.2025 №201-р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336" y="365125"/>
            <a:ext cx="10698481" cy="6179366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Мной 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накоплен уникальный опыт проведения массовых  мероприятий по сохранению традиционной русской культуры, семейных ценностей, сохранению культуры речи и русского языка. На базе библиотеки работают два  любительских 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объединения: «Живое 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слово» (клуб русской словесности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),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«Фантазия» 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(творческая мастерская для 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детей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b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Активно 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сотрудничаю 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региональными и краевыми библиотеками в рамках проектов по продвижению книги и чтения. 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Организую участие 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молодежи и юношества села в федеральных,  краевых и  районных  акциях  по актуальным тематическим направлениям. Организована информационная работа для людей старшего поколения. 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Успешно 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налажены и развиваются  социально – партнерские отношения с учреждениями 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    общественными 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организациями села и района. </a:t>
            </a:r>
            <a:r>
              <a:rPr lang="ru-RU" sz="178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Веду  страницу в социальной  сети «Одноклассники</a:t>
            </a:r>
            <a:r>
              <a:rPr lang="ru-RU" sz="178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en-US" sz="178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https://ok.ru/seliverstovo</a:t>
            </a:r>
            <a:r>
              <a:rPr lang="ru-RU" sz="178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где </a:t>
            </a:r>
            <a:r>
              <a:rPr lang="ru-RU" sz="178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отражаю всю работу библиотеки. 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В  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работе 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использую 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такие формы как тематические виртуальные выставки, онлайн - обзоры новых 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поступлений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информационные виртуальные подборки к юбилейным и памятным датам.</a:t>
            </a:r>
            <a:b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Видеоролик «Бессмертный полк Селиверстово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каждый год просматривают огромное количество людей.</a:t>
            </a:r>
            <a:b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Особое внимание уделяю краеведению.</a:t>
            </a:r>
            <a:b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Краеведческий 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«Путешествие по </a:t>
            </a:r>
            <a:r>
              <a:rPr lang="ru-RU" sz="178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Волчихинскому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району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«Пишем летопись села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Краеведческая программа «Алтайский край - моя судьба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Районный краеведческий проект «</a:t>
            </a:r>
            <a:r>
              <a:rPr lang="ru-RU" sz="178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Комаровские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чтения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b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Ежегодно принимаю активное участие в Международной образовательной акции</a:t>
            </a:r>
            <a:b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Тотальный диктант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», Всероссийской акции «</a:t>
            </a:r>
            <a:r>
              <a:rPr lang="ru-RU" sz="178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Библионочь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», Неделе 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детской 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книги, Всероссийской акции 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«Книга в дар 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библиотеке», Всероссийской акции «Свеча памяти», Краевой патриотической акции 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«Связь поколений не 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прервется», Всероссийской акции 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«Надень народное на день 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России», участие 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 В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сероссийской 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просветительской эстафете «Мои финансы</a:t>
            </a:r>
            <a:r>
              <a:rPr lang="ru-RU" sz="178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78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78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50875" y="3566161"/>
            <a:ext cx="10841355" cy="888274"/>
          </a:xfrm>
        </p:spPr>
        <p:txBody>
          <a:bodyPr>
            <a:normAutofit fontScale="90000"/>
          </a:bodyPr>
          <a:lstStyle/>
          <a:p>
            <a:pPr algn="just"/>
            <a:r>
              <a:rPr lang="en-US" altLang="ru-RU" dirty="0"/>
              <a:t/>
            </a:r>
            <a:br>
              <a:rPr lang="en-US" altLang="ru-RU" dirty="0"/>
            </a:br>
            <a:r>
              <a:rPr lang="en-US" altLang="ru-RU" dirty="0"/>
              <a:t/>
            </a:r>
            <a:br>
              <a:rPr lang="en-US" altLang="ru-RU" dirty="0"/>
            </a:b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Каждую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неделю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библиотеке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по форме и тематике мероприятия для разных групп населения. А так же ведется выставочная работа. </a:t>
            </a:r>
            <a:endParaRPr lang="en-US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95630" y="4577080"/>
            <a:ext cx="10821035" cy="1536065"/>
          </a:xfrm>
        </p:spPr>
        <p:txBody>
          <a:bodyPr>
            <a:normAutofit/>
          </a:bodyPr>
          <a:lstStyle/>
          <a:p>
            <a:pPr indent="457200" algn="just"/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«Секрет успеха» библиотеки, я думаю,  в людях, которые там работают. От их профессионализма, вдохновения и творческого подхода к проблемам, от их знаний и умений общаться со своими коллегами, партнерами, читателями, от их заинтересованности, увлеченности своим делом!</a:t>
            </a:r>
            <a:endParaRPr lang="ru-RU" alt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595630" y="471170"/>
            <a:ext cx="10875645" cy="28835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Библиотека в моей жизни</a:t>
            </a:r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 Какое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занимает библиотека? С уверенностью могу сказать – центральное. Потому что невозможно </a:t>
            </a:r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отдать двадцать девять лет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своей трудовой деятельности делу, которым занимаешься, не испытывая к нему влечения души, настоящей любви и преданности.  </a:t>
            </a:r>
            <a:endParaRPr lang="ru-RU" alt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457200"/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Библиотека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– это моя стихия. Я счастливый человек, потому что найти дело по душе и с удовольствием им заниматься всю свою жизнь – это большое счастье. </a:t>
            </a:r>
          </a:p>
          <a:p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457200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Главная задача в работе библиотеки стать информационным, культурным и досуговым центром для жителей, удовлетворяя их культурные и образовательные потребности. </a:t>
            </a:r>
          </a:p>
          <a:p>
            <a:pPr indent="457200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Обеспечить  доступ к информации, продвижение чтения, формирование правовой и гражданской культуры, сохранение краеведческих знаний, организацию досуга и социальную поддержку различных групп населения.</a:t>
            </a:r>
          </a:p>
          <a:p>
            <a:pPr indent="457200"/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590641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сохранению русской культуры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Центром традиционной русской культуры в с. Селиверстово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85" y="943547"/>
            <a:ext cx="5627906" cy="2988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73" b="-9669"/>
          <a:stretch>
            <a:fillRect/>
          </a:stretch>
        </p:blipFill>
        <p:spPr>
          <a:xfrm>
            <a:off x="6623043" y="996836"/>
            <a:ext cx="4525055" cy="31115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617" y="4026158"/>
            <a:ext cx="5065443" cy="27068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3523" y="4108402"/>
            <a:ext cx="4343205" cy="2638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35132"/>
            <a:ext cx="10761617" cy="574766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к русским народным праздникам «Пасха», «Троица», «Сороки», «Масленица»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809898"/>
            <a:ext cx="3644537" cy="59769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785" y="715808"/>
            <a:ext cx="3336244" cy="2505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797" y="3074867"/>
            <a:ext cx="3080657" cy="3672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789" y="715808"/>
            <a:ext cx="3226525" cy="6031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ндикатор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1051</Words>
  <Application>Microsoft Office PowerPoint</Application>
  <PresentationFormat>Широкоэкранный</PresentationFormat>
  <Paragraphs>73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微软雅黑</vt:lpstr>
      <vt:lpstr>Arial</vt:lpstr>
      <vt:lpstr>Calibri</vt:lpstr>
      <vt:lpstr>Calibri Light</vt:lpstr>
      <vt:lpstr>Constantia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Диплом Министерства культуры Алтайского края  Победителю конкурса на оказание государственной поддержки лучшим сельским учреждениям культуры по направлению "Библиотечное дело" Приказ от 3 марта 2025 года №76</vt:lpstr>
      <vt:lpstr>Презентация PowerPoint</vt:lpstr>
      <vt:lpstr>  Мной накоплен уникальный опыт проведения массовых  мероприятий по сохранению традиционной русской культуры, семейных ценностей, сохранению культуры речи и русского языка. На базе библиотеки работают два  любительских объединения: «Живое слово» (клуб русской словесности), «Фантазия» (творческая мастерская для детей).   Активно сотрудничаю с региональными и краевыми библиотеками в рамках проектов по продвижению книги и чтения. Организую участие молодежи и юношества села в федеральных,  краевых и  районных  акциях  по актуальным тематическим направлениям. Организована информационная работа для людей старшего поколения.   Успешно налажены и развиваются  социально – партнерские отношения с учреждениями и     общественными организациями села и района. Веду  страницу в социальной  сети «Одноклассники» https://ok.ru/seliverstovo где отражаю всю работу библиотеки.   В  работе использую такие формы как тематические виртуальные выставки, онлайн - обзоры новых поступлений, информационные виртуальные подборки к юбилейным и памятным датам. Видеоролик «Бессмертный полк Селиверстово» каждый год просматривают огромное количество людей.  Особое внимание уделяю краеведению. Краеведческий проект «Путешествие по Волчихинскому району». Проект «Пишем летопись села». Краеведческая программа «Алтайский край - моя судьба». Районный краеведческий проект «Комаровские чтения».  Ежегодно принимаю активное участие в Международной образовательной акции «Тотальный диктант», Всероссийской акции «Библионочь», Неделе детской книги, Всероссийской акции «Книга в дар библиотеке», Всероссийской акции «Свеча памяти», Краевой патриотической акции «Связь поколений не прервется», Всероссийской акции «Надень народное на день России», участие во Всероссийской просветительской эстафете «Мои финансы».  </vt:lpstr>
      <vt:lpstr>  Каждую неделю в библиотеке проходят различные по форме и тематике мероприятия для разных групп населения. А так же ведется выставочная работа. </vt:lpstr>
      <vt:lpstr>Мероприятия по сохранению русской культуры  совместно с Центром традиционной русской культуры в с. Селиверстово</vt:lpstr>
      <vt:lpstr>Мероприятия к русским народным праздникам «Пасха», «Троица», «Сороки», «Масленица»</vt:lpstr>
      <vt:lpstr>Праздник Троицы</vt:lpstr>
      <vt:lpstr>Творческая мастерская «Фантазия» (мастер-классы)</vt:lpstr>
      <vt:lpstr>День славянской письменности и культуры</vt:lpstr>
      <vt:lpstr>Мероприятия по патриотическому воспитанию</vt:lpstr>
      <vt:lpstr>Клуб русской словесности «Живое слово» (встреча с местным поэтом Евгением Жигальцовым)</vt:lpstr>
      <vt:lpstr>Мероприятия по финансовой грамотности для всех категорий населения нашего села</vt:lpstr>
      <vt:lpstr>Пишем письмо солдату, поздравление волонтеров села с Днём матери</vt:lpstr>
      <vt:lpstr>Выставки в библиотеке</vt:lpstr>
      <vt:lpstr>Мероприятия в библиотеке: организация летнего отдыха детей, экскурсии для новых читателей, литературные спектакли.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Дмитрий Сергиенко</dc:creator>
  <cp:lastModifiedBy>Дмитрий Сергиенко</cp:lastModifiedBy>
  <cp:revision>81</cp:revision>
  <dcterms:created xsi:type="dcterms:W3CDTF">2025-01-30T04:20:00Z</dcterms:created>
  <dcterms:modified xsi:type="dcterms:W3CDTF">2026-01-30T04:06:11Z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1033-12.2.0.23196</vt:lpwstr>
  </property>
  <property fmtid="{D5CDD505-2E9C-101B-9397-08002B2CF9AE}" pid="3" name="ICV">
    <vt:lpwstr>5D83B38710814366808FC32ECFB0D8F1_12</vt:lpwstr>
  </property>
</Properties>
</file>